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65" r:id="rId5"/>
    <p:sldId id="258" r:id="rId6"/>
    <p:sldId id="264" r:id="rId7"/>
    <p:sldId id="259" r:id="rId8"/>
    <p:sldId id="260" r:id="rId9"/>
    <p:sldId id="270" r:id="rId10"/>
    <p:sldId id="271" r:id="rId11"/>
    <p:sldId id="272" r:id="rId12"/>
    <p:sldId id="262" r:id="rId13"/>
    <p:sldId id="267" r:id="rId14"/>
    <p:sldId id="269" r:id="rId15"/>
    <p:sldId id="263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218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8C85B-E3EC-43DD-8330-20E980483D47}" type="datetimeFigureOut">
              <a:rPr lang="en-US" smtClean="0"/>
              <a:t>4/16/2020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18F67-A9DF-48B2-8040-E0BFA60A72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172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8C85B-E3EC-43DD-8330-20E980483D47}" type="datetimeFigureOut">
              <a:rPr lang="en-US" smtClean="0"/>
              <a:t>4/16/2020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18F67-A9DF-48B2-8040-E0BFA60A72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371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8C85B-E3EC-43DD-8330-20E980483D47}" type="datetimeFigureOut">
              <a:rPr lang="en-US" smtClean="0"/>
              <a:t>4/16/2020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18F67-A9DF-48B2-8040-E0BFA60A72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074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8FE43-C591-4768-950D-D7B0EEC6923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16/04/2020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AAB9D-46BF-4D08-9D97-862F0115770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9436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8FE43-C591-4768-950D-D7B0EEC6923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16/04/2020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AAB9D-46BF-4D08-9D97-862F0115770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06852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8FE43-C591-4768-950D-D7B0EEC6923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16/04/2020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AAB9D-46BF-4D08-9D97-862F0115770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94632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8FE43-C591-4768-950D-D7B0EEC6923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16/04/2020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AAB9D-46BF-4D08-9D97-862F0115770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5418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8FE43-C591-4768-950D-D7B0EEC6923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16/04/2020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AAB9D-46BF-4D08-9D97-862F0115770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2307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8FE43-C591-4768-950D-D7B0EEC6923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16/04/2020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AAB9D-46BF-4D08-9D97-862F0115770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3309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8FE43-C591-4768-950D-D7B0EEC6923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16/04/2020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AAB9D-46BF-4D08-9D97-862F0115770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245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8FE43-C591-4768-950D-D7B0EEC6923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16/04/2020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AAB9D-46BF-4D08-9D97-862F0115770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300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8C85B-E3EC-43DD-8330-20E980483D47}" type="datetimeFigureOut">
              <a:rPr lang="en-US" smtClean="0"/>
              <a:t>4/16/2020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18F67-A9DF-48B2-8040-E0BFA60A72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6847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8FE43-C591-4768-950D-D7B0EEC6923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16/04/2020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AAB9D-46BF-4D08-9D97-862F0115770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3002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8FE43-C591-4768-950D-D7B0EEC6923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16/04/2020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AAB9D-46BF-4D08-9D97-862F0115770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2452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8FE43-C591-4768-950D-D7B0EEC6923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16/04/2020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AAB9D-46BF-4D08-9D97-862F0115770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5146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8C85B-E3EC-43DD-8330-20E980483D47}" type="datetimeFigureOut">
              <a:rPr lang="en-US" smtClean="0"/>
              <a:t>4/16/2020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18F67-A9DF-48B2-8040-E0BFA60A72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474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8C85B-E3EC-43DD-8330-20E980483D47}" type="datetimeFigureOut">
              <a:rPr lang="en-US" smtClean="0"/>
              <a:t>4/16/2020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18F67-A9DF-48B2-8040-E0BFA60A72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396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8C85B-E3EC-43DD-8330-20E980483D47}" type="datetimeFigureOut">
              <a:rPr lang="en-US" smtClean="0"/>
              <a:t>4/16/2020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18F67-A9DF-48B2-8040-E0BFA60A72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474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8C85B-E3EC-43DD-8330-20E980483D47}" type="datetimeFigureOut">
              <a:rPr lang="en-US" smtClean="0"/>
              <a:t>4/16/2020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18F67-A9DF-48B2-8040-E0BFA60A72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243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8C85B-E3EC-43DD-8330-20E980483D47}" type="datetimeFigureOut">
              <a:rPr lang="en-US" smtClean="0"/>
              <a:t>4/16/2020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18F67-A9DF-48B2-8040-E0BFA60A72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624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8C85B-E3EC-43DD-8330-20E980483D47}" type="datetimeFigureOut">
              <a:rPr lang="en-US" smtClean="0"/>
              <a:t>4/16/2020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18F67-A9DF-48B2-8040-E0BFA60A72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449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98C85B-E3EC-43DD-8330-20E980483D47}" type="datetimeFigureOut">
              <a:rPr lang="en-US" smtClean="0"/>
              <a:t>4/16/2020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18F67-A9DF-48B2-8040-E0BFA60A72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54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98C85B-E3EC-43DD-8330-20E980483D47}" type="datetimeFigureOut">
              <a:rPr lang="en-US" smtClean="0"/>
              <a:t>4/16/2020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218F67-A9DF-48B2-8040-E0BFA60A72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774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28FE43-C591-4768-950D-D7B0EEC6923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16/04/2020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5AAB9D-46BF-4D08-9D97-862F0115770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605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www.google.com/url?sa=i&amp;rct=j&amp;q=&amp;esrc=s&amp;source=images&amp;cd=&amp;cad=rja&amp;uact=8&amp;ved=0ahUKEwiMmO6QqfPPAhUDExoKHWtQBFUQjRwIBw&amp;url=http://www.telegraph.co.uk/travel/destinations/europe/uk/8803603/Britains-best-steam-train-rides-readers-tips-recommendations-and-travel-advice.html&amp;bvm=bv.136593572,d.d2s&amp;psig=AFQjCNH8dBZdqfYfuzgvKyi3Kgt2jtHaBA&amp;ust=1477394382018589" TargetMode="Externa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hyperlink" Target="https://www.google.com/url?sa=i&amp;rct=j&amp;q=&amp;esrc=s&amp;source=images&amp;cd=&amp;cad=rja&amp;uact=8&amp;ved=0ahUKEwif_8yhqfPPAhWGPRoKHXD0C04QjRwIBw&amp;url=http://www.philosophypages.com/ph/hume.htm&amp;bvm=bv.136593572,d.d2s&amp;psig=AFQjCNF7iXXZRRiwKvEdJfff38Xz9ZsjSw&amp;ust=1477394419319888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"/>
            <a:ext cx="7772400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u="sng" dirty="0"/>
              <a:t>Year 12 A Level Taster Lesson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3236" y="1143000"/>
            <a:ext cx="3643746" cy="990600"/>
          </a:xfrm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800" b="1" dirty="0">
                <a:solidFill>
                  <a:srgbClr val="002060"/>
                </a:solidFill>
              </a:rPr>
              <a:t>What it entails and what is expected.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2601" y="1447800"/>
            <a:ext cx="44704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2454" y="5133110"/>
            <a:ext cx="8686800" cy="163121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dirty="0"/>
              <a:t>Today we are going to examine the three main areas of study in A Level Religious Studies,</a:t>
            </a:r>
          </a:p>
          <a:p>
            <a:pPr marL="342900" indent="-342900">
              <a:buAutoNum type="arabicPeriod"/>
            </a:pPr>
            <a:r>
              <a:rPr lang="en-US" sz="2000" b="1" dirty="0"/>
              <a:t>Philosophy</a:t>
            </a:r>
          </a:p>
          <a:p>
            <a:pPr marL="342900" indent="-342900">
              <a:buAutoNum type="arabicPeriod"/>
            </a:pPr>
            <a:r>
              <a:rPr lang="en-US" sz="2000" b="1" dirty="0"/>
              <a:t>Ethics</a:t>
            </a:r>
          </a:p>
          <a:p>
            <a:pPr marL="342900" indent="-342900">
              <a:buAutoNum type="arabicPeriod"/>
            </a:pPr>
            <a:r>
              <a:rPr lang="en-US" sz="2000" b="1" dirty="0"/>
              <a:t>Developments in Christian thought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528" y="2286002"/>
            <a:ext cx="2083225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4971" y="2329812"/>
            <a:ext cx="1584893" cy="1251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442" y="3654392"/>
            <a:ext cx="2085975" cy="1295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50860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1009" y="152400"/>
            <a:ext cx="8808301" cy="9906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prstClr val="black"/>
                </a:solidFill>
                <a:latin typeface="Impact" panose="020B0806030902050204" pitchFamily="34" charset="0"/>
              </a:rPr>
              <a:t>Aquinas’ Cosmological Argument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320927" y="1295401"/>
            <a:ext cx="2023037" cy="5334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3200" dirty="0">
                <a:solidFill>
                  <a:prstClr val="black"/>
                </a:solidFill>
                <a:latin typeface="Impact" panose="020B0806030902050204" pitchFamily="34" charset="0"/>
              </a:rPr>
              <a:t>J.L. Mackie</a:t>
            </a:r>
          </a:p>
        </p:txBody>
      </p:sp>
      <p:pic>
        <p:nvPicPr>
          <p:cNvPr id="4" name="Picture 3" descr="Image result for steam train">
            <a:hlinkClick r:id="rId2" tgtFrame="&quot;_blank&quot;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927" y="1873828"/>
            <a:ext cx="2041409" cy="14478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71070" y="3477490"/>
            <a:ext cx="2545772" cy="2554545"/>
          </a:xfrm>
          <a:prstGeom prst="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prstClr val="black"/>
                </a:solidFill>
              </a:rPr>
              <a:t>Aquinas is correct that infinite regression is not possible.</a:t>
            </a:r>
          </a:p>
          <a:p>
            <a:pPr algn="ctr"/>
            <a:r>
              <a:rPr lang="en-GB" sz="1600" b="1" dirty="0">
                <a:solidFill>
                  <a:prstClr val="black"/>
                </a:solidFill>
              </a:rPr>
              <a:t>We observe this in everyday life.</a:t>
            </a:r>
          </a:p>
          <a:p>
            <a:pPr algn="ctr"/>
            <a:r>
              <a:rPr lang="en-GB" sz="1600" b="1" dirty="0">
                <a:solidFill>
                  <a:prstClr val="black"/>
                </a:solidFill>
              </a:rPr>
              <a:t>An infinite number of train carriages would set themselves into motion, they need an engine at the start.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3271208" y="1295399"/>
            <a:ext cx="2023037" cy="533401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3200" dirty="0">
                <a:solidFill>
                  <a:prstClr val="black"/>
                </a:solidFill>
                <a:latin typeface="Impact" panose="020B0806030902050204" pitchFamily="34" charset="0"/>
              </a:rPr>
              <a:t>Hume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09839" y="3600601"/>
            <a:ext cx="2545772" cy="2308324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prstClr val="black"/>
                </a:solidFill>
              </a:rPr>
              <a:t>Aquinas makes an </a:t>
            </a:r>
            <a:r>
              <a:rPr lang="en-GB" b="1" dirty="0">
                <a:solidFill>
                  <a:srgbClr val="C00000"/>
                </a:solidFill>
              </a:rPr>
              <a:t>inductive leap </a:t>
            </a:r>
            <a:r>
              <a:rPr lang="en-GB" b="1" dirty="0">
                <a:solidFill>
                  <a:prstClr val="black"/>
                </a:solidFill>
              </a:rPr>
              <a:t>in his logic. He establishes the need for an unmoved mover but then leaps to the conclusion that this must be the God of classical theism.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891932" y="3628310"/>
            <a:ext cx="3106882" cy="2062103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prstClr val="black"/>
                </a:solidFill>
              </a:rPr>
              <a:t>Just because we need to explain why certain things in the universe are in motion does not mean we need to explain why the universe as a whole is in motion. Aquinas commits the </a:t>
            </a:r>
            <a:r>
              <a:rPr lang="en-GB" sz="1600" b="1" dirty="0">
                <a:solidFill>
                  <a:srgbClr val="C00000"/>
                </a:solidFill>
              </a:rPr>
              <a:t>fallacy of composition</a:t>
            </a:r>
            <a:r>
              <a:rPr lang="en-GB" sz="1600" b="1" dirty="0">
                <a:solidFill>
                  <a:prstClr val="black"/>
                </a:solidFill>
              </a:rPr>
              <a:t> by suggesting what is true of part is true of the whole.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6607427" y="1295403"/>
            <a:ext cx="2023037" cy="53339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3200" dirty="0">
                <a:solidFill>
                  <a:prstClr val="black"/>
                </a:solidFill>
                <a:latin typeface="Impact" panose="020B0806030902050204" pitchFamily="34" charset="0"/>
              </a:rPr>
              <a:t>Russell</a:t>
            </a:r>
          </a:p>
        </p:txBody>
      </p:sp>
      <p:pic>
        <p:nvPicPr>
          <p:cNvPr id="10" name="Picture 9" descr="Image result for hume">
            <a:hlinkClick r:id="rId4" tgtFrame="&quot;_blank&quot;"/>
          </p:cNvPr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1698" b="18463"/>
          <a:stretch/>
        </p:blipFill>
        <p:spPr bwMode="auto">
          <a:xfrm>
            <a:off x="3644704" y="1873829"/>
            <a:ext cx="1276043" cy="1447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/>
          <a:srcRect b="20111"/>
          <a:stretch/>
        </p:blipFill>
        <p:spPr>
          <a:xfrm>
            <a:off x="5274986" y="1979424"/>
            <a:ext cx="3723828" cy="152577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0" y="6159383"/>
            <a:ext cx="9171709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C00000"/>
                </a:solidFill>
              </a:rPr>
              <a:t>Who makes the strongest/weakest response to Aquinas’ argument?</a:t>
            </a:r>
          </a:p>
        </p:txBody>
      </p:sp>
    </p:spTree>
    <p:extLst>
      <p:ext uri="{BB962C8B-B14F-4D97-AF65-F5344CB8AC3E}">
        <p14:creationId xmlns:p14="http://schemas.microsoft.com/office/powerpoint/2010/main" val="14148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9216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sz="4800" b="1" u="sng" dirty="0"/>
              <a:t>Christian thought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839200" cy="5638800"/>
          </a:xfrm>
          <a:ln w="381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GB" sz="2000" dirty="0"/>
              <a:t>List the attributes of what you think is a human being?</a:t>
            </a:r>
          </a:p>
          <a:p>
            <a:r>
              <a:rPr lang="en-GB" sz="2000" dirty="0"/>
              <a:t>Is everyone the same, or are we thinking of our potential?</a:t>
            </a:r>
          </a:p>
          <a:p>
            <a:r>
              <a:rPr lang="en-GB" sz="2000" dirty="0"/>
              <a:t>Do we all share the same </a:t>
            </a:r>
            <a:r>
              <a:rPr lang="en-GB" sz="2000" b="1" u="sng" dirty="0"/>
              <a:t>human nature?</a:t>
            </a:r>
          </a:p>
          <a:p>
            <a:pPr marL="0" indent="0">
              <a:buNone/>
            </a:pPr>
            <a:r>
              <a:rPr lang="en-US" sz="2000" b="1" u="sng" dirty="0"/>
              <a:t>Dictionary definition- the general psychological characteristics, feelings, and behavioural traits of humankind, regarded as shared by all humans.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9289134"/>
              </p:ext>
            </p:extLst>
          </p:nvPr>
        </p:nvGraphicFramePr>
        <p:xfrm>
          <a:off x="381000" y="2895600"/>
          <a:ext cx="8382000" cy="363855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320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81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385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This is Nikolas Cruz. On the 14</a:t>
                      </a:r>
                      <a:r>
                        <a:rPr lang="en-GB" baseline="30000" dirty="0"/>
                        <a:t>th</a:t>
                      </a:r>
                      <a:r>
                        <a:rPr lang="en-GB" dirty="0"/>
                        <a:t> February 2018 Nikolas Cruz walked into a school in Florida wearing a gas mask and carrying an AR-15 rifle, he killed 17 students. 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This is Saint Maximillian Kolbe. He was a Polish Friar who volunteered his life to save a stranger in the death camp Auschwitz in 1941 when 10 people were randomly sentenced to death as a deterrent to the rest of the camp. He did not know the man he saved and he spent his time with the other 9 men praying and supporting them until they died. He was finally killed after 2 weeks through a lethal injection. 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572000"/>
            <a:ext cx="22860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5105400"/>
            <a:ext cx="319087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762001" y="1066800"/>
            <a:ext cx="7315199" cy="1615786"/>
          </a:xfrm>
          <a:prstGeom prst="roundRect">
            <a:avLst/>
          </a:prstGeom>
          <a:solidFill>
            <a:sysClr val="windowText" lastClr="000000"/>
          </a:solidFill>
          <a:ln w="12700" cap="flat" cmpd="sng" algn="ctr">
            <a:solidFill>
              <a:sysClr val="windowText" lastClr="000000">
                <a:shade val="5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</a:rPr>
              <a:t>Could it be said that one of these men is ‘more human’ than the other one? </a:t>
            </a:r>
          </a:p>
        </p:txBody>
      </p:sp>
    </p:spTree>
    <p:extLst>
      <p:ext uri="{BB962C8B-B14F-4D97-AF65-F5344CB8AC3E}">
        <p14:creationId xmlns:p14="http://schemas.microsoft.com/office/powerpoint/2010/main" val="972720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age result for boxing stickma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488773"/>
            <a:ext cx="1383270" cy="1949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Image result for boxing stickma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383644" y="1488775"/>
            <a:ext cx="1438641" cy="1949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623" y="1676401"/>
            <a:ext cx="1612712" cy="174675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73026" y="1488773"/>
            <a:ext cx="1474482" cy="174927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47675" y="3762375"/>
            <a:ext cx="2990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14326" y="3438525"/>
            <a:ext cx="388834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Jean Jacques Rousseau </a:t>
            </a:r>
            <a:r>
              <a:rPr lang="en-GB" sz="2400" b="1" dirty="0">
                <a:solidFill>
                  <a:srgbClr val="C00000"/>
                </a:solidFill>
              </a:rPr>
              <a:t>thought that humans were essentially generous and kind, with only certain situations causing them to act in other ways.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08207" y="2879004"/>
            <a:ext cx="14175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1712-1778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373026" y="2667000"/>
            <a:ext cx="14175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1588-1679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781211" y="3419101"/>
            <a:ext cx="428659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Thomas Hobbes </a:t>
            </a:r>
            <a:r>
              <a:rPr lang="en-GB" sz="2400" b="1" dirty="0">
                <a:solidFill>
                  <a:srgbClr val="7030A0"/>
                </a:solidFill>
              </a:rPr>
              <a:t>thought the opposite to </a:t>
            </a:r>
            <a:r>
              <a:rPr lang="en-GB" sz="2400" b="1" dirty="0" err="1">
                <a:solidFill>
                  <a:srgbClr val="7030A0"/>
                </a:solidFill>
              </a:rPr>
              <a:t>Rosseau</a:t>
            </a:r>
            <a:r>
              <a:rPr lang="en-GB" sz="2400" b="1" dirty="0">
                <a:solidFill>
                  <a:srgbClr val="7030A0"/>
                </a:solidFill>
              </a:rPr>
              <a:t>. He thought that human nature was selfish and brutish (much like the behaviour of animals). Hobbes believed that the only thing that separates humans and animals is reason. 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47675" y="102393"/>
            <a:ext cx="8229600" cy="1143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5400" b="1" dirty="0"/>
              <a:t>Christian thought</a:t>
            </a:r>
          </a:p>
        </p:txBody>
      </p:sp>
    </p:spTree>
    <p:extLst>
      <p:ext uri="{BB962C8B-B14F-4D97-AF65-F5344CB8AC3E}">
        <p14:creationId xmlns:p14="http://schemas.microsoft.com/office/powerpoint/2010/main" val="17137545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295400"/>
            <a:ext cx="73152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u="sng" dirty="0">
                <a:latin typeface="+mn-lt"/>
              </a:rPr>
              <a:t>Rousseau’s thoughts continued…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09801"/>
            <a:ext cx="3962400" cy="4325005"/>
          </a:xfrm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b="1" dirty="0">
                <a:solidFill>
                  <a:srgbClr val="FF0000"/>
                </a:solidFill>
              </a:rPr>
              <a:t>“Man is born free, and everywhere he is in chains. Many a man believes himself to be the master of others who is, no less than they, a slave” 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/>
              <a:t>Jean Jacques Rousseau, ‘</a:t>
            </a:r>
            <a:r>
              <a:rPr lang="en-GB" b="1" i="1" dirty="0"/>
              <a:t>The Social Contract’</a:t>
            </a:r>
            <a:r>
              <a:rPr lang="en-GB" b="1" dirty="0"/>
              <a:t>., page 1 (1762)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58145" y="2133601"/>
            <a:ext cx="4423929" cy="4493538"/>
          </a:xfrm>
          <a:prstGeom prst="rect">
            <a:avLst/>
          </a:prstGeom>
          <a:ln w="381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chemeClr val="tx1"/>
                </a:solidFill>
              </a:rPr>
              <a:t>Rousseau thinks that the ‘chains’ in this metaphor are a symbol of Human Competition. The drive humans have to gain more and more power have become ‘chains’ in their lives and they are no longer free. </a:t>
            </a:r>
          </a:p>
          <a:p>
            <a:endParaRPr lang="en-GB" sz="2200" b="1" dirty="0">
              <a:solidFill>
                <a:schemeClr val="tx1"/>
              </a:solidFill>
            </a:endParaRPr>
          </a:p>
          <a:p>
            <a:r>
              <a:rPr lang="en-GB" sz="2200" b="1" dirty="0">
                <a:solidFill>
                  <a:schemeClr val="tx1"/>
                </a:solidFill>
              </a:rPr>
              <a:t>Rousseau believed that the purpose of a human’s life was to try and become rid of these chains and rediscover our natural human instinct of generosity and kindness. 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43345" y="76200"/>
            <a:ext cx="8229600" cy="1143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5400" b="1"/>
              <a:t>Christian thought</a:t>
            </a:r>
            <a:endParaRPr 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42229887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5400" b="1" u="sng" dirty="0"/>
              <a:t>Bridging work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388620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Ethics- Create two resources on situation ethics and utilitarianism. There will be key points to include!</a:t>
            </a:r>
          </a:p>
          <a:p>
            <a:endParaRPr lang="en-US" b="1" dirty="0">
              <a:solidFill>
                <a:schemeClr val="tx1"/>
              </a:solidFill>
            </a:endParaRPr>
          </a:p>
          <a:p>
            <a:r>
              <a:rPr lang="en-US" b="1" dirty="0">
                <a:solidFill>
                  <a:schemeClr val="tx1"/>
                </a:solidFill>
              </a:rPr>
              <a:t>Philosophy- Create a one page revision guide on dualism, monism and materialism. Key scholars must be included.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4164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5400" b="1" u="sng" dirty="0"/>
              <a:t>The Course- Year 1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9808969"/>
              </p:ext>
            </p:extLst>
          </p:nvPr>
        </p:nvGraphicFramePr>
        <p:xfrm>
          <a:off x="457200" y="1600200"/>
          <a:ext cx="8229600" cy="438912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Philosophy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Ethics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Christian</a:t>
                      </a:r>
                      <a:r>
                        <a:rPr lang="en-US" sz="2400" baseline="0" dirty="0"/>
                        <a:t> Thought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b="1" kern="1200" dirty="0">
                          <a:effectLst/>
                        </a:rPr>
                        <a:t>Ancient Greek Influences on Philosophy of Religion</a:t>
                      </a:r>
                    </a:p>
                    <a:p>
                      <a:r>
                        <a:rPr lang="en-GB" sz="1800" b="1" kern="1200" dirty="0">
                          <a:effectLst/>
                        </a:rPr>
                        <a:t> </a:t>
                      </a:r>
                      <a:endParaRPr lang="en-US" sz="1800" b="1" kern="1200" dirty="0">
                        <a:effectLst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b="1" kern="1200" dirty="0">
                          <a:effectLst/>
                        </a:rPr>
                        <a:t>Traditional Arguments for the Existence of God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800" b="1" kern="1200" dirty="0">
                        <a:effectLst/>
                      </a:endParaRP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b="1" kern="1200" dirty="0">
                          <a:effectLst/>
                        </a:rPr>
                        <a:t>Religious experience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800" b="1" kern="1200" dirty="0">
                        <a:effectLst/>
                      </a:endParaRP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b="1" kern="1200" dirty="0">
                          <a:effectLst/>
                        </a:rPr>
                        <a:t>The Problem of Evil</a:t>
                      </a:r>
                      <a:endParaRPr lang="en-US" sz="1800" b="1" kern="1200" dirty="0">
                        <a:effectLst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800" b="1" kern="1200" dirty="0">
                        <a:effectLst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800" b="1" kern="1200" dirty="0">
                        <a:effectLst/>
                      </a:endParaRPr>
                    </a:p>
                    <a:p>
                      <a:r>
                        <a:rPr lang="en-GB" sz="1800" b="1" kern="1200" dirty="0">
                          <a:effectLst/>
                        </a:rPr>
                        <a:t> </a:t>
                      </a:r>
                      <a:endParaRPr lang="en-US" sz="1800" b="1" kern="1200" dirty="0">
                        <a:effectLst/>
                      </a:endParaRPr>
                    </a:p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dirty="0"/>
                        <a:t>Four</a:t>
                      </a:r>
                      <a:r>
                        <a:rPr lang="en-US" b="1" baseline="0" dirty="0"/>
                        <a:t> ethical theories and two applications.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b="1" baseline="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baseline="0" dirty="0"/>
                        <a:t>Situation Ethics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b="1" baseline="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baseline="0" dirty="0"/>
                        <a:t>Natural Moral Law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b="1" baseline="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baseline="0" dirty="0"/>
                        <a:t>Euthanasia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b="1" baseline="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baseline="0" dirty="0"/>
                        <a:t>Kantian Ethics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b="1" baseline="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baseline="0" dirty="0"/>
                        <a:t>Utilitarianism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b="1" baseline="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baseline="0" dirty="0"/>
                        <a:t>Business Ethics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dirty="0"/>
                        <a:t>Augustine and Human</a:t>
                      </a:r>
                      <a:r>
                        <a:rPr lang="en-US" b="1" baseline="0" dirty="0"/>
                        <a:t> nature.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b="1" baseline="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baseline="0" dirty="0"/>
                        <a:t>Person of Jesus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b="1" baseline="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baseline="0" dirty="0"/>
                        <a:t>Existence of God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b="1" baseline="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baseline="0" dirty="0"/>
                        <a:t>Life after death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b="1" baseline="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baseline="0" dirty="0"/>
                        <a:t>Christian moral principles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b="1" baseline="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baseline="0" dirty="0"/>
                        <a:t>Christian moral action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82133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6751206"/>
              </p:ext>
            </p:extLst>
          </p:nvPr>
        </p:nvGraphicFramePr>
        <p:xfrm>
          <a:off x="457200" y="1600200"/>
          <a:ext cx="8229600" cy="485140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Philosophy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Ethics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Christian Thought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ancient philosophical influences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 the nature of the soul, mind and body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 arguments about the existence or non-existence of God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 the nature and impact of religious experience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the challenge for religious belief of the problem of evil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ideas about the nature of God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issues in religious language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Situation</a:t>
                      </a:r>
                      <a:r>
                        <a:rPr lang="en-US" baseline="0" dirty="0"/>
                        <a:t> ethics.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/>
                        <a:t>Kantian ethics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/>
                        <a:t>Utilitarianism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/>
                        <a:t>Natural moral law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Business</a:t>
                      </a:r>
                      <a:r>
                        <a:rPr lang="en-US" baseline="0" dirty="0"/>
                        <a:t> ethics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/>
                        <a:t>Euthanasia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 Ethical language and thought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 Debates surrounding the significant idea of conscience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Sexual ethics and the influence on ethical thought of developments in religious beliefs.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religious beliefs, values and teachings, their interconnections and how they vary historically and in the contemporary world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sources of religious wisdom and authority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practices which shape and express religious identity, and how these vary within a tradition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significant social and historical developments in theology and religious thought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key themes related to the relationship between religion and society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5400" b="1" u="sng" dirty="0"/>
              <a:t>The Course- Year 2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2133600" y="2286000"/>
            <a:ext cx="4953000" cy="29718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In year 1 you will study all of the previous slide and then in year 2 you study further modules. Your exam at the end of the 2 year course will be made up of first year topics AND second year topics!!!</a:t>
            </a:r>
          </a:p>
        </p:txBody>
      </p:sp>
    </p:spTree>
    <p:extLst>
      <p:ext uri="{BB962C8B-B14F-4D97-AF65-F5344CB8AC3E}">
        <p14:creationId xmlns:p14="http://schemas.microsoft.com/office/powerpoint/2010/main" val="1560584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4800" b="1" u="sng" dirty="0"/>
              <a:t>Assessment- Year 1</a:t>
            </a:r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 rotWithShape="1">
          <a:blip r:embed="rId2"/>
          <a:srcRect l="29210" t="17083" r="30578" b="11031"/>
          <a:stretch/>
        </p:blipFill>
        <p:spPr bwMode="auto">
          <a:xfrm>
            <a:off x="304800" y="1600200"/>
            <a:ext cx="8458200" cy="495912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Rounded Rectangle 13"/>
          <p:cNvSpPr/>
          <p:nvPr/>
        </p:nvSpPr>
        <p:spPr>
          <a:xfrm>
            <a:off x="228600" y="1648691"/>
            <a:ext cx="3657600" cy="4828309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You will have 1 hour 15 minutes for EACH of the three papers. You will be given the choice of THREE essay questions and you will answer TWO!</a:t>
            </a:r>
          </a:p>
        </p:txBody>
      </p:sp>
    </p:spTree>
    <p:extLst>
      <p:ext uri="{BB962C8B-B14F-4D97-AF65-F5344CB8AC3E}">
        <p14:creationId xmlns:p14="http://schemas.microsoft.com/office/powerpoint/2010/main" val="2677235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/>
          <p:nvPr/>
        </p:nvPicPr>
        <p:blipFill rotWithShape="1">
          <a:blip r:embed="rId2"/>
          <a:srcRect l="29010" t="17082" r="30578" b="5693"/>
          <a:stretch/>
        </p:blipFill>
        <p:spPr bwMode="auto">
          <a:xfrm>
            <a:off x="228601" y="1600200"/>
            <a:ext cx="8706485" cy="509847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4800" b="1" u="sng" dirty="0"/>
              <a:t>Assessment at A Level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228600" y="1648691"/>
            <a:ext cx="3657600" cy="4828309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You will have  2 hours for EACH of the three papers. You will be given the choice of FOUR essay questions and you will answer THREE!</a:t>
            </a:r>
          </a:p>
        </p:txBody>
      </p:sp>
    </p:spTree>
    <p:extLst>
      <p:ext uri="{BB962C8B-B14F-4D97-AF65-F5344CB8AC3E}">
        <p14:creationId xmlns:p14="http://schemas.microsoft.com/office/powerpoint/2010/main" val="2979164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4800" b="1" u="sng" dirty="0"/>
              <a:t>Expectations</a:t>
            </a:r>
          </a:p>
        </p:txBody>
      </p:sp>
      <p:sp>
        <p:nvSpPr>
          <p:cNvPr id="4" name="Rectangle 3"/>
          <p:cNvSpPr/>
          <p:nvPr/>
        </p:nvSpPr>
        <p:spPr>
          <a:xfrm>
            <a:off x="533400" y="1690013"/>
            <a:ext cx="3352800" cy="15865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Attendance- You MUST have 96% or above attendance during year 12- that means no McDonalds trips instead of lessons!</a:t>
            </a:r>
          </a:p>
        </p:txBody>
      </p:sp>
      <p:sp>
        <p:nvSpPr>
          <p:cNvPr id="5" name="Rectangle 4"/>
          <p:cNvSpPr/>
          <p:nvPr/>
        </p:nvSpPr>
        <p:spPr>
          <a:xfrm>
            <a:off x="533400" y="3429000"/>
            <a:ext cx="3352800" cy="15240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Wider Reading- you will be expected to take out a book from the RE Library every two weeks and complete the reading log.</a:t>
            </a:r>
          </a:p>
        </p:txBody>
      </p:sp>
      <p:sp>
        <p:nvSpPr>
          <p:cNvPr id="6" name="Rectangle 5"/>
          <p:cNvSpPr/>
          <p:nvPr/>
        </p:nvSpPr>
        <p:spPr>
          <a:xfrm>
            <a:off x="533400" y="5126182"/>
            <a:ext cx="3352800" cy="14478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Essay planning and completion- You will regularly plan and then write essays. You will receive written feedback on them!!</a:t>
            </a:r>
          </a:p>
        </p:txBody>
      </p:sp>
      <p:sp>
        <p:nvSpPr>
          <p:cNvPr id="7" name="Rectangle 6"/>
          <p:cNvSpPr/>
          <p:nvPr/>
        </p:nvSpPr>
        <p:spPr>
          <a:xfrm>
            <a:off x="5153890" y="3467100"/>
            <a:ext cx="3352800" cy="14478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Completion of reading log</a:t>
            </a:r>
          </a:p>
        </p:txBody>
      </p:sp>
      <p:sp>
        <p:nvSpPr>
          <p:cNvPr id="8" name="Rectangle 7"/>
          <p:cNvSpPr/>
          <p:nvPr/>
        </p:nvSpPr>
        <p:spPr>
          <a:xfrm>
            <a:off x="5167746" y="1690014"/>
            <a:ext cx="3366655" cy="158658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700" b="1" dirty="0"/>
              <a:t>Note taking- Your notes are your own. BUY three folders for each of the 3 areas to make sure everything is organised. The better the notes the better the understanding!</a:t>
            </a:r>
          </a:p>
        </p:txBody>
      </p:sp>
      <p:sp>
        <p:nvSpPr>
          <p:cNvPr id="9" name="Rectangle 8"/>
          <p:cNvSpPr/>
          <p:nvPr/>
        </p:nvSpPr>
        <p:spPr>
          <a:xfrm>
            <a:off x="5181600" y="5126182"/>
            <a:ext cx="3352800" cy="14478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/>
              <a:t>Acting on feedback- We are all trying to improve everyday! Make sure you act on essay feedback given!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1524000" y="1828800"/>
            <a:ext cx="6324600" cy="4021282"/>
          </a:xfrm>
          <a:prstGeom prst="roundRect">
            <a:avLst/>
          </a:prstGeom>
          <a:ln w="762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b="1" dirty="0"/>
              <a:t>RIGHT LETS ACTUALLY DO SOMETHING NOW THEN SHALL WE…</a:t>
            </a:r>
          </a:p>
        </p:txBody>
      </p:sp>
    </p:spTree>
    <p:extLst>
      <p:ext uri="{BB962C8B-B14F-4D97-AF65-F5344CB8AC3E}">
        <p14:creationId xmlns:p14="http://schemas.microsoft.com/office/powerpoint/2010/main" val="1047993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6000" b="1" u="sng" dirty="0"/>
              <a:t>Ethics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8600" y="1895477"/>
            <a:ext cx="8686800" cy="1200329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/>
              <a:t>Look at the following situations. In pairs or small groups decide what you would do in each situation. Be ready to </a:t>
            </a:r>
            <a:r>
              <a:rPr lang="en-US" sz="2400" b="1" u="sng" dirty="0"/>
              <a:t>justify your decision.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419100" y="3200400"/>
            <a:ext cx="8305800" cy="3429000"/>
          </a:xfrm>
          <a:prstGeom prst="round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en-US" b="1" dirty="0"/>
              <a:t>1. You witness a car crash.  The wreckage is burning, but you may be able to save one of the two passengers.  To your horror, you realise that one is a member of your family and the other is a famous cancer specialist on the brink of a breakthrough.  Who do you save and why?</a:t>
            </a:r>
            <a:br>
              <a:rPr lang="en-US" b="1" dirty="0"/>
            </a:br>
            <a:endParaRPr lang="en-US" b="1" dirty="0"/>
          </a:p>
          <a:p>
            <a:pPr lvl="0"/>
            <a:r>
              <a:rPr lang="en-US" b="1" dirty="0"/>
              <a:t>2. Your ship goes down and you’re lost in the sea with two others, in a life raft.  You have no food.  Without a supply of food, there’s no hope of rescue before you starve to death.  Two would survive by eating the third: otherwise, all three will die.  What do you do and why?</a:t>
            </a:r>
            <a:br>
              <a:rPr lang="en-US" b="1" dirty="0"/>
            </a:br>
            <a:endParaRPr lang="en-US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1" y="226586"/>
            <a:ext cx="2431472" cy="1612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7426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04828" y="2970634"/>
            <a:ext cx="4246675" cy="5232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prstClr val="black"/>
                </a:solidFill>
                <a:latin typeface="Impact" pitchFamily="34" charset="0"/>
              </a:rPr>
              <a:t>The First Way – From Motion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11008" y="3806278"/>
            <a:ext cx="8642046" cy="267765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en-GB" sz="2400" dirty="0">
                <a:solidFill>
                  <a:prstClr val="black"/>
                </a:solidFill>
              </a:rPr>
              <a:t>Things that move must be moved by something.</a:t>
            </a: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en-GB" sz="2400" dirty="0">
                <a:solidFill>
                  <a:srgbClr val="002060"/>
                </a:solidFill>
              </a:rPr>
              <a:t>Things cannot move themselves.</a:t>
            </a: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en-GB" sz="2400" dirty="0">
                <a:solidFill>
                  <a:prstClr val="black"/>
                </a:solidFill>
              </a:rPr>
              <a:t>Things are evidently in motion.</a:t>
            </a: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en-GB" sz="2400" dirty="0">
                <a:solidFill>
                  <a:srgbClr val="002060"/>
                </a:solidFill>
              </a:rPr>
              <a:t>There cannot be an infinite chain of movers (</a:t>
            </a:r>
            <a:r>
              <a:rPr lang="en-GB" sz="2400" dirty="0">
                <a:solidFill>
                  <a:srgbClr val="C00000"/>
                </a:solidFill>
              </a:rPr>
              <a:t>infinite regression</a:t>
            </a:r>
            <a:r>
              <a:rPr lang="en-GB" sz="2400" dirty="0">
                <a:solidFill>
                  <a:srgbClr val="002060"/>
                </a:solidFill>
              </a:rPr>
              <a:t>).</a:t>
            </a: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en-GB" sz="2400" dirty="0">
                <a:solidFill>
                  <a:prstClr val="black"/>
                </a:solidFill>
              </a:rPr>
              <a:t>There must be a first, unmoved mover that causes motion in all things.</a:t>
            </a:r>
          </a:p>
          <a:p>
            <a:pPr marL="342900" indent="-342900">
              <a:buFont typeface="Wingdings" panose="05000000000000000000" pitchFamily="2" charset="2"/>
              <a:buChar char="§"/>
              <a:defRPr/>
            </a:pPr>
            <a:r>
              <a:rPr lang="en-GB" sz="2400" b="1" u="sng" dirty="0">
                <a:solidFill>
                  <a:srgbClr val="C00000"/>
                </a:solidFill>
              </a:rPr>
              <a:t>This first, unmoved mover we call God.</a:t>
            </a:r>
          </a:p>
        </p:txBody>
      </p:sp>
      <p:sp>
        <p:nvSpPr>
          <p:cNvPr id="3" name="Rectangle 2"/>
          <p:cNvSpPr/>
          <p:nvPr/>
        </p:nvSpPr>
        <p:spPr>
          <a:xfrm>
            <a:off x="211009" y="152400"/>
            <a:ext cx="8808301" cy="135774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prstClr val="black"/>
                </a:solidFill>
                <a:latin typeface="Impact" panose="020B0806030902050204" pitchFamily="34" charset="0"/>
              </a:rPr>
              <a:t>Aquinas’ Cosmological Argument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1009" y="1642551"/>
            <a:ext cx="88083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u="sng" dirty="0">
                <a:solidFill>
                  <a:prstClr val="black"/>
                </a:solidFill>
              </a:rPr>
              <a:t>In </a:t>
            </a:r>
            <a:r>
              <a:rPr lang="en-GB" sz="2000" b="1" i="1" u="sng" dirty="0">
                <a:solidFill>
                  <a:prstClr val="black"/>
                </a:solidFill>
              </a:rPr>
              <a:t>Summa </a:t>
            </a:r>
            <a:r>
              <a:rPr lang="en-GB" sz="2000" b="1" i="1" u="sng" dirty="0" err="1">
                <a:solidFill>
                  <a:prstClr val="black"/>
                </a:solidFill>
              </a:rPr>
              <a:t>Theololgica</a:t>
            </a:r>
            <a:r>
              <a:rPr lang="en-GB" sz="2000" b="1" i="1" u="sng" dirty="0">
                <a:solidFill>
                  <a:prstClr val="black"/>
                </a:solidFill>
              </a:rPr>
              <a:t> </a:t>
            </a:r>
            <a:r>
              <a:rPr lang="en-GB" sz="2000" b="1" u="sng" dirty="0">
                <a:solidFill>
                  <a:prstClr val="black"/>
                </a:solidFill>
              </a:rPr>
              <a:t>Aquinas outlines five arguments for the existence of God. </a:t>
            </a:r>
          </a:p>
          <a:p>
            <a:r>
              <a:rPr lang="en-GB" sz="2000" dirty="0">
                <a:solidFill>
                  <a:prstClr val="black"/>
                </a:solidFill>
              </a:rPr>
              <a:t>Three of these are </a:t>
            </a:r>
            <a:r>
              <a:rPr lang="en-GB" sz="2000" b="1" dirty="0">
                <a:solidFill>
                  <a:srgbClr val="C00000"/>
                </a:solidFill>
              </a:rPr>
              <a:t>cosmological arguments </a:t>
            </a:r>
            <a:r>
              <a:rPr lang="en-GB" sz="2000" dirty="0">
                <a:solidFill>
                  <a:prstClr val="black"/>
                </a:solidFill>
              </a:rPr>
              <a:t>– arguments that try to prove God’s existence by looking at the general qualities of the world. </a:t>
            </a:r>
          </a:p>
        </p:txBody>
      </p:sp>
    </p:spTree>
    <p:extLst>
      <p:ext uri="{BB962C8B-B14F-4D97-AF65-F5344CB8AC3E}">
        <p14:creationId xmlns:p14="http://schemas.microsoft.com/office/powerpoint/2010/main" val="1134935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1009" y="152400"/>
            <a:ext cx="8808301" cy="135774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prstClr val="black"/>
                </a:solidFill>
                <a:latin typeface="Impact" panose="020B0806030902050204" pitchFamily="34" charset="0"/>
              </a:rPr>
              <a:t>Aquinas’ Cosmological Argument</a:t>
            </a:r>
          </a:p>
        </p:txBody>
      </p:sp>
      <p:sp>
        <p:nvSpPr>
          <p:cNvPr id="3" name="Rectangle 2"/>
          <p:cNvSpPr/>
          <p:nvPr/>
        </p:nvSpPr>
        <p:spPr>
          <a:xfrm>
            <a:off x="529937" y="2039084"/>
            <a:ext cx="4572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800" i="1" dirty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“It is certain, and evident to our senses, that in the world some things are in motion. Now whatever is in motion is put in motion by another… </a:t>
            </a:r>
            <a:r>
              <a:rPr lang="en-GB" sz="2800" i="1" dirty="0">
                <a:solidFill>
                  <a:srgbClr val="002060"/>
                </a:solidFill>
              </a:rPr>
              <a:t>Therefore it is necessary to arrive at a first mover, put in motion by no other; and this everyone understands to be God.”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15939" y="6026731"/>
            <a:ext cx="4370107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3600" dirty="0">
                <a:solidFill>
                  <a:prstClr val="black"/>
                </a:solidFill>
                <a:latin typeface="Impact" panose="020B0806030902050204" pitchFamily="34" charset="0"/>
              </a:rPr>
              <a:t>In Aquinas’ own words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9187" y="2165314"/>
            <a:ext cx="28575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6349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1321</Words>
  <Application>Microsoft Office PowerPoint</Application>
  <PresentationFormat>On-screen Show (4:3)</PresentationFormat>
  <Paragraphs>135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Impact</vt:lpstr>
      <vt:lpstr>Wingdings</vt:lpstr>
      <vt:lpstr>Office Theme</vt:lpstr>
      <vt:lpstr>1_Office Theme</vt:lpstr>
      <vt:lpstr>Year 12 A Level Taster Lesson</vt:lpstr>
      <vt:lpstr>The Course- Year 1</vt:lpstr>
      <vt:lpstr>The Course- Year 2</vt:lpstr>
      <vt:lpstr>Assessment- Year 1</vt:lpstr>
      <vt:lpstr>Assessment at A Level</vt:lpstr>
      <vt:lpstr>Expectations</vt:lpstr>
      <vt:lpstr>Ethics</vt:lpstr>
      <vt:lpstr>PowerPoint Presentation</vt:lpstr>
      <vt:lpstr>PowerPoint Presentation</vt:lpstr>
      <vt:lpstr>PowerPoint Presentation</vt:lpstr>
      <vt:lpstr>Christian thought</vt:lpstr>
      <vt:lpstr>Christian thought</vt:lpstr>
      <vt:lpstr>Rousseau’s thoughts continued… </vt:lpstr>
      <vt:lpstr>Bridging work </vt:lpstr>
    </vt:vector>
  </TitlesOfParts>
  <Company>Wales High School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Year 12 A Level Taster Lesson</dc:title>
  <dc:creator>Sian Roberts</dc:creator>
  <cp:lastModifiedBy>David Rutherford</cp:lastModifiedBy>
  <cp:revision>9</cp:revision>
  <dcterms:created xsi:type="dcterms:W3CDTF">2018-06-14T12:33:21Z</dcterms:created>
  <dcterms:modified xsi:type="dcterms:W3CDTF">2020-04-16T22:50:38Z</dcterms:modified>
</cp:coreProperties>
</file>