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1" r:id="rId2"/>
    <p:sldId id="263" r:id="rId3"/>
    <p:sldId id="278" r:id="rId4"/>
    <p:sldId id="266" r:id="rId5"/>
    <p:sldId id="271" r:id="rId6"/>
    <p:sldId id="265" r:id="rId7"/>
    <p:sldId id="272" r:id="rId8"/>
    <p:sldId id="267" r:id="rId9"/>
    <p:sldId id="281" r:id="rId10"/>
    <p:sldId id="275" r:id="rId11"/>
    <p:sldId id="279" r:id="rId12"/>
    <p:sldId id="277" r:id="rId13"/>
    <p:sldId id="276" r:id="rId14"/>
    <p:sldId id="270" r:id="rId15"/>
    <p:sldId id="273" r:id="rId16"/>
    <p:sldId id="274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4B93E-09FB-44F2-AE12-FF24DD17F89D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CDFAB-2488-4741-B665-67121777C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515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370E3C-E34B-41EC-AE1B-6C00143D0C4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972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3833-FB0E-4B2A-BC8E-796FECC9D7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8918-D3F5-4FE7-B0EF-5F7EDEFF68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8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3833-FB0E-4B2A-BC8E-796FECC9D7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8918-D3F5-4FE7-B0EF-5F7EDEFF68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00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3833-FB0E-4B2A-BC8E-796FECC9D7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8918-D3F5-4FE7-B0EF-5F7EDEFF68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4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3833-FB0E-4B2A-BC8E-796FECC9D7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8918-D3F5-4FE7-B0EF-5F7EDEFF68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6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3833-FB0E-4B2A-BC8E-796FECC9D7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8918-D3F5-4FE7-B0EF-5F7EDEFF68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557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3833-FB0E-4B2A-BC8E-796FECC9D7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8918-D3F5-4FE7-B0EF-5F7EDEFF68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661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3833-FB0E-4B2A-BC8E-796FECC9D7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8918-D3F5-4FE7-B0EF-5F7EDEFF68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230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3833-FB0E-4B2A-BC8E-796FECC9D7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8918-D3F5-4FE7-B0EF-5F7EDEFF68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18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3833-FB0E-4B2A-BC8E-796FECC9D7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8918-D3F5-4FE7-B0EF-5F7EDEFF68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39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3833-FB0E-4B2A-BC8E-796FECC9D7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8918-D3F5-4FE7-B0EF-5F7EDEFF68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2944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3833-FB0E-4B2A-BC8E-796FECC9D7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8918-D3F5-4FE7-B0EF-5F7EDEFF68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4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3833-FB0E-4B2A-BC8E-796FECC9D7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18918-D3F5-4FE7-B0EF-5F7EDEFF68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9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vimeo.com/417733973/049dbf787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vimeo.com/417762950/50f45d457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108FD4-D4E0-4FF7-97C8-E9F2D9E7C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82113"/>
            <a:ext cx="5615233" cy="3696103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C49FEDEE-082A-8548-9795-3207C8FD8CC5}"/>
              </a:ext>
            </a:extLst>
          </p:cNvPr>
          <p:cNvSpPr/>
          <p:nvPr/>
        </p:nvSpPr>
        <p:spPr>
          <a:xfrm>
            <a:off x="480767" y="4404617"/>
            <a:ext cx="5352265" cy="1323439"/>
          </a:xfrm>
          <a:custGeom>
            <a:avLst/>
            <a:gdLst>
              <a:gd name="connsiteX0" fmla="*/ 0 w 10207832"/>
              <a:gd name="connsiteY0" fmla="*/ 0 h 738664"/>
              <a:gd name="connsiteX1" fmla="*/ 10207832 w 10207832"/>
              <a:gd name="connsiteY1" fmla="*/ 0 h 738664"/>
              <a:gd name="connsiteX2" fmla="*/ 10207832 w 10207832"/>
              <a:gd name="connsiteY2" fmla="*/ 738664 h 738664"/>
              <a:gd name="connsiteX3" fmla="*/ 0 w 10207832"/>
              <a:gd name="connsiteY3" fmla="*/ 738664 h 738664"/>
              <a:gd name="connsiteX4" fmla="*/ 0 w 10207832"/>
              <a:gd name="connsiteY4" fmla="*/ 0 h 738664"/>
              <a:gd name="connsiteX0" fmla="*/ 0 w 10207832"/>
              <a:gd name="connsiteY0" fmla="*/ 0 h 748938"/>
              <a:gd name="connsiteX1" fmla="*/ 10207832 w 10207832"/>
              <a:gd name="connsiteY1" fmla="*/ 0 h 748938"/>
              <a:gd name="connsiteX2" fmla="*/ 9488641 w 10207832"/>
              <a:gd name="connsiteY2" fmla="*/ 748938 h 748938"/>
              <a:gd name="connsiteX3" fmla="*/ 0 w 10207832"/>
              <a:gd name="connsiteY3" fmla="*/ 738664 h 748938"/>
              <a:gd name="connsiteX4" fmla="*/ 0 w 10207832"/>
              <a:gd name="connsiteY4" fmla="*/ 0 h 748938"/>
              <a:gd name="connsiteX0" fmla="*/ 0 w 10207832"/>
              <a:gd name="connsiteY0" fmla="*/ 0 h 738664"/>
              <a:gd name="connsiteX1" fmla="*/ 10207832 w 10207832"/>
              <a:gd name="connsiteY1" fmla="*/ 0 h 738664"/>
              <a:gd name="connsiteX2" fmla="*/ 9807140 w 10207832"/>
              <a:gd name="connsiteY2" fmla="*/ 728389 h 738664"/>
              <a:gd name="connsiteX3" fmla="*/ 0 w 10207832"/>
              <a:gd name="connsiteY3" fmla="*/ 738664 h 738664"/>
              <a:gd name="connsiteX4" fmla="*/ 0 w 10207832"/>
              <a:gd name="connsiteY4" fmla="*/ 0 h 738664"/>
              <a:gd name="connsiteX0" fmla="*/ 0 w 10207832"/>
              <a:gd name="connsiteY0" fmla="*/ 0 h 738664"/>
              <a:gd name="connsiteX1" fmla="*/ 10207832 w 10207832"/>
              <a:gd name="connsiteY1" fmla="*/ 0 h 738664"/>
              <a:gd name="connsiteX2" fmla="*/ 9924098 w 10207832"/>
              <a:gd name="connsiteY2" fmla="*/ 728389 h 738664"/>
              <a:gd name="connsiteX3" fmla="*/ 0 w 10207832"/>
              <a:gd name="connsiteY3" fmla="*/ 738664 h 738664"/>
              <a:gd name="connsiteX4" fmla="*/ 0 w 10207832"/>
              <a:gd name="connsiteY4" fmla="*/ 0 h 73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07832" h="738664">
                <a:moveTo>
                  <a:pt x="0" y="0"/>
                </a:moveTo>
                <a:lnTo>
                  <a:pt x="10207832" y="0"/>
                </a:lnTo>
                <a:lnTo>
                  <a:pt x="9924098" y="728389"/>
                </a:lnTo>
                <a:lnTo>
                  <a:pt x="0" y="73866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Session 8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u="none" strike="noStrike" kern="1200" cap="none" spc="0" normalizeH="0" baseline="0" noProof="0" dirty="0">
                <a:ln>
                  <a:noFill/>
                </a:ln>
                <a:solidFill>
                  <a:srgbClr val="F48B0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Friendships </a:t>
            </a:r>
            <a:r>
              <a:rPr kumimoji="0" lang="en-GB" sz="4000" b="1" u="none" strike="noStrike" kern="1200" cap="none" spc="0" normalizeH="0" baseline="0" noProof="0">
                <a:ln>
                  <a:noFill/>
                </a:ln>
                <a:solidFill>
                  <a:srgbClr val="F48B0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and fallouts</a:t>
            </a:r>
            <a:endParaRPr kumimoji="0" lang="en-GB" sz="4000" b="1" u="none" strike="noStrike" kern="1200" cap="none" spc="0" normalizeH="0" baseline="0" noProof="0" dirty="0">
              <a:ln>
                <a:noFill/>
              </a:ln>
              <a:solidFill>
                <a:srgbClr val="F48B0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6FF2123-0CB5-754E-AE19-57CEB9453E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543"/>
          <a:stretch/>
        </p:blipFill>
        <p:spPr>
          <a:xfrm>
            <a:off x="1554279" y="2051302"/>
            <a:ext cx="3998796" cy="2353315"/>
          </a:xfrm>
          <a:prstGeom prst="rect">
            <a:avLst/>
          </a:prstGeom>
        </p:spPr>
      </p:pic>
      <p:pic>
        <p:nvPicPr>
          <p:cNvPr id="7" name="Picture 2" descr="Image result for st paul's academy logo&quot;">
            <a:extLst>
              <a:ext uri="{FF2B5EF4-FFF2-40B4-BE49-F238E27FC236}">
                <a16:creationId xmlns:a16="http://schemas.microsoft.com/office/drawing/2014/main" id="{C5BB7EC1-1A50-4525-9727-B49EF08F0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25863" cy="5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496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50B31F-84CD-4D73-AC34-7FFB2985AE45}"/>
              </a:ext>
            </a:extLst>
          </p:cNvPr>
          <p:cNvSpPr/>
          <p:nvPr/>
        </p:nvSpPr>
        <p:spPr>
          <a:xfrm>
            <a:off x="489318" y="1305805"/>
            <a:ext cx="6634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Sometimes things can go wrong</a:t>
            </a:r>
            <a:r>
              <a:rPr lang="mr-I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9F5E2B-5555-4D8C-8166-7AA3D583E62A}"/>
              </a:ext>
            </a:extLst>
          </p:cNvPr>
          <p:cNvSpPr txBox="1"/>
          <p:nvPr/>
        </p:nvSpPr>
        <p:spPr>
          <a:xfrm>
            <a:off x="489318" y="2148090"/>
            <a:ext cx="4685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using social media and technology, bullying can happen and it can make you or others feel upset, sad and really worried.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3E5D93-20B1-43BE-825D-501EF0A9F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980" y="2299428"/>
            <a:ext cx="5606224" cy="39872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B392C3-6DF3-4FB9-B7EF-3FD08C154C3F}"/>
              </a:ext>
            </a:extLst>
          </p:cNvPr>
          <p:cNvSpPr txBox="1"/>
          <p:nvPr/>
        </p:nvSpPr>
        <p:spPr>
          <a:xfrm>
            <a:off x="489319" y="5271008"/>
            <a:ext cx="5137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ever forget what costs nothing and can make every single human being’s life just that little bit better every day: KINDNESS.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318" y="3555661"/>
            <a:ext cx="5370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ALWAYS tell someone – your parents/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carers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your tutor or someone else who you trust. Together, these things can be sorted out and teachers will know how to help you.</a:t>
            </a:r>
          </a:p>
        </p:txBody>
      </p:sp>
      <p:pic>
        <p:nvPicPr>
          <p:cNvPr id="8" name="Picture 2" descr="Image result for st paul's academy logo&quot;">
            <a:extLst>
              <a:ext uri="{FF2B5EF4-FFF2-40B4-BE49-F238E27FC236}">
                <a16:creationId xmlns:a16="http://schemas.microsoft.com/office/drawing/2014/main" id="{EE0D2520-AC96-4F37-8F16-2F6FE2B2F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25863" cy="5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570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6861" y="2288239"/>
            <a:ext cx="8797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“Walk away from friendships that make you feel small and insecure, and seek out people who inspire and support you.”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Michelle Obama</a:t>
            </a:r>
          </a:p>
          <a:p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American lawyer, author, activist and former First Lady of the United States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6861" y="1430440"/>
            <a:ext cx="10589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Sometimes, some friendships are not always the most healthy for us.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6860" y="5427560"/>
            <a:ext cx="9891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Always seek to BUILD OTHERS UP and not bring them down.</a:t>
            </a:r>
          </a:p>
        </p:txBody>
      </p:sp>
      <p:pic>
        <p:nvPicPr>
          <p:cNvPr id="7" name="Picture 2" descr="Image result for st paul's academy logo&quot;">
            <a:extLst>
              <a:ext uri="{FF2B5EF4-FFF2-40B4-BE49-F238E27FC236}">
                <a16:creationId xmlns:a16="http://schemas.microsoft.com/office/drawing/2014/main" id="{7DF61BB7-9721-42A0-BE8D-3AEAB4F5C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25863" cy="5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260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66473E-6731-4111-988C-D91E281C6D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1370" y="1309618"/>
            <a:ext cx="6438556" cy="546353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000F24-A1A7-4528-ACAB-5D65F5A1E0B6}"/>
              </a:ext>
            </a:extLst>
          </p:cNvPr>
          <p:cNvSpPr/>
          <p:nvPr/>
        </p:nvSpPr>
        <p:spPr>
          <a:xfrm>
            <a:off x="522074" y="1535986"/>
            <a:ext cx="4023360" cy="189301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Throughout school and life we all change…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3FF34F-173E-4865-BDFA-95CD5314E9B6}"/>
              </a:ext>
            </a:extLst>
          </p:cNvPr>
          <p:cNvSpPr/>
          <p:nvPr/>
        </p:nvSpPr>
        <p:spPr>
          <a:xfrm>
            <a:off x="361817" y="3572006"/>
            <a:ext cx="494199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…this means our friends might change too.</a:t>
            </a:r>
          </a:p>
        </p:txBody>
      </p:sp>
      <p:pic>
        <p:nvPicPr>
          <p:cNvPr id="5" name="Picture 2" descr="Image result for st paul's academy logo&quot;">
            <a:extLst>
              <a:ext uri="{FF2B5EF4-FFF2-40B4-BE49-F238E27FC236}">
                <a16:creationId xmlns:a16="http://schemas.microsoft.com/office/drawing/2014/main" id="{98ADE33A-FBF0-4EF6-B120-2D1FBB183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25863" cy="5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90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7752AF-1834-4F3F-BC05-2C0BD6B3E397}"/>
              </a:ext>
            </a:extLst>
          </p:cNvPr>
          <p:cNvSpPr txBox="1"/>
          <p:nvPr/>
        </p:nvSpPr>
        <p:spPr>
          <a:xfrm>
            <a:off x="536655" y="1318019"/>
            <a:ext cx="6639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Activity: Your friendships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D610EA-0168-4678-A388-C61F1BF2C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374" y="2291536"/>
            <a:ext cx="6037833" cy="3982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8523EF-A220-49CB-ABA3-CBDAE13ECBCA}"/>
              </a:ext>
            </a:extLst>
          </p:cNvPr>
          <p:cNvSpPr txBox="1"/>
          <p:nvPr/>
        </p:nvSpPr>
        <p:spPr>
          <a:xfrm>
            <a:off x="650449" y="2291536"/>
            <a:ext cx="4695272" cy="3293209"/>
          </a:xfrm>
          <a:prstGeom prst="rect">
            <a:avLst/>
          </a:prstGeom>
          <a:noFill/>
          <a:ln w="19050">
            <a:solidFill>
              <a:srgbClr val="FE670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makes you laugh?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is a good listener?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can you trust?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will give you an honest opinion?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will help you get through the transition to secondary school?</a:t>
            </a:r>
          </a:p>
        </p:txBody>
      </p:sp>
      <p:pic>
        <p:nvPicPr>
          <p:cNvPr id="5" name="Picture 2" descr="Image result for st paul's academy logo&quot;">
            <a:extLst>
              <a:ext uri="{FF2B5EF4-FFF2-40B4-BE49-F238E27FC236}">
                <a16:creationId xmlns:a16="http://schemas.microsoft.com/office/drawing/2014/main" id="{088CBF26-D183-4D8C-B215-A0065CE13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25863" cy="5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995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F84B16-A90E-431C-A97F-695549D5F246}"/>
              </a:ext>
            </a:extLst>
          </p:cNvPr>
          <p:cNvSpPr/>
          <p:nvPr/>
        </p:nvSpPr>
        <p:spPr>
          <a:xfrm>
            <a:off x="212271" y="1589361"/>
            <a:ext cx="4530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this time of going to secondary school to meet new friends </a:t>
            </a:r>
          </a:p>
          <a:p>
            <a:pPr lvl="0">
              <a:spcAft>
                <a:spcPts val="0"/>
              </a:spcAft>
            </a:pP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feel excited.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5EA494-98C3-4F7C-B69B-BA4229ED5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36" y="1668821"/>
            <a:ext cx="6766976" cy="4457727"/>
          </a:xfrm>
          <a:prstGeom prst="rect">
            <a:avLst/>
          </a:prstGeom>
        </p:spPr>
      </p:pic>
      <p:pic>
        <p:nvPicPr>
          <p:cNvPr id="4" name="Picture 2" descr="Image result for st paul's academy logo&quot;">
            <a:extLst>
              <a:ext uri="{FF2B5EF4-FFF2-40B4-BE49-F238E27FC236}">
                <a16:creationId xmlns:a16="http://schemas.microsoft.com/office/drawing/2014/main" id="{067AE528-359D-4EFC-9898-E12108002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25863" cy="5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410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F1939F-9007-4DBF-9B9C-0A1BB2C29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24257"/>
            <a:ext cx="5120526" cy="33953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F79A8D-3971-465F-B332-D0A967118D82}"/>
              </a:ext>
            </a:extLst>
          </p:cNvPr>
          <p:cNvSpPr txBox="1"/>
          <p:nvPr/>
        </p:nvSpPr>
        <p:spPr>
          <a:xfrm>
            <a:off x="612742" y="1649759"/>
            <a:ext cx="492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Enjoy being with people who make you happy.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44C3C1-2051-41FC-9927-C90888C4B558}"/>
              </a:ext>
            </a:extLst>
          </p:cNvPr>
          <p:cNvSpPr txBox="1"/>
          <p:nvPr/>
        </p:nvSpPr>
        <p:spPr>
          <a:xfrm>
            <a:off x="612742" y="3184970"/>
            <a:ext cx="46252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people who are your type of people, who treat you right and respect you for being the person you are.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1E52E-771C-4797-80A7-A33C10638689}"/>
              </a:ext>
            </a:extLst>
          </p:cNvPr>
          <p:cNvSpPr txBox="1"/>
          <p:nvPr/>
        </p:nvSpPr>
        <p:spPr>
          <a:xfrm>
            <a:off x="612742" y="5299218"/>
            <a:ext cx="5120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Why? Because you’re brilliant, and you deserve to be respected. </a:t>
            </a:r>
          </a:p>
        </p:txBody>
      </p:sp>
      <p:pic>
        <p:nvPicPr>
          <p:cNvPr id="8" name="Picture 2" descr="Image result for st paul's academy logo&quot;">
            <a:extLst>
              <a:ext uri="{FF2B5EF4-FFF2-40B4-BE49-F238E27FC236}">
                <a16:creationId xmlns:a16="http://schemas.microsoft.com/office/drawing/2014/main" id="{1F95F1E0-859A-4682-B033-810713C08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25863" cy="5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129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C72D9C-6ED7-4D6A-A0B5-4E1F7F8EA69E}"/>
              </a:ext>
            </a:extLst>
          </p:cNvPr>
          <p:cNvSpPr/>
          <p:nvPr/>
        </p:nvSpPr>
        <p:spPr>
          <a:xfrm>
            <a:off x="509773" y="1368048"/>
            <a:ext cx="8888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people who make you feel good.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A7B8EB-3C88-4637-B999-5FE3A026B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87" y="2307838"/>
            <a:ext cx="5825197" cy="41724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5021FC-9971-43A6-AEFE-4336B044537C}"/>
              </a:ext>
            </a:extLst>
          </p:cNvPr>
          <p:cNvSpPr txBox="1"/>
          <p:nvPr/>
        </p:nvSpPr>
        <p:spPr>
          <a:xfrm>
            <a:off x="6800182" y="2307838"/>
            <a:ext cx="46439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Try to make other people feel good too. </a:t>
            </a:r>
          </a:p>
          <a:p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Smile and be kind.</a:t>
            </a:r>
          </a:p>
        </p:txBody>
      </p:sp>
      <p:pic>
        <p:nvPicPr>
          <p:cNvPr id="6" name="Picture 2" descr="Image result for st paul's academy logo&quot;">
            <a:extLst>
              <a:ext uri="{FF2B5EF4-FFF2-40B4-BE49-F238E27FC236}">
                <a16:creationId xmlns:a16="http://schemas.microsoft.com/office/drawing/2014/main" id="{2F642AAA-E2A3-4551-95FA-9629D782F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25863" cy="5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15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8390" y="1368372"/>
            <a:ext cx="10155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is Gemma’s take on friendships and fallouts:</a:t>
            </a:r>
          </a:p>
          <a:p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erson taking a selfi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32E7E7FD-261B-0E45-B53C-26A073FD0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728" y="2172572"/>
            <a:ext cx="8025058" cy="450995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79EC0DA7-0E4D-FF4F-839F-901A4EE913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157" y="3100397"/>
            <a:ext cx="2324100" cy="2654300"/>
          </a:xfrm>
          <a:prstGeom prst="rect">
            <a:avLst/>
          </a:prstGeom>
        </p:spPr>
      </p:pic>
      <p:pic>
        <p:nvPicPr>
          <p:cNvPr id="6" name="Picture 2" descr="Image result for st paul's academy logo&quot;">
            <a:extLst>
              <a:ext uri="{FF2B5EF4-FFF2-40B4-BE49-F238E27FC236}">
                <a16:creationId xmlns:a16="http://schemas.microsoft.com/office/drawing/2014/main" id="{3863ACE8-FD0A-4868-BD57-F080A4E20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25863" cy="5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229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0914" y="1533216"/>
            <a:ext cx="98324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Welcome to Session 8 – we only have one more session together after this! </a:t>
            </a:r>
          </a:p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time we looked at ‘what is normal anyway?’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6975" y="3438493"/>
            <a:ext cx="97464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hope you are able to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recognise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no one is normal. 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all wonderfully unique. 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all have things we like about ourselves and things we don’t. 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no point in trying to be someone else. </a:t>
            </a:r>
          </a:p>
          <a:p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the best YOU that you can be!</a:t>
            </a:r>
          </a:p>
        </p:txBody>
      </p:sp>
      <p:pic>
        <p:nvPicPr>
          <p:cNvPr id="5" name="Picture 2" descr="Image result for st paul's academy logo&quot;">
            <a:extLst>
              <a:ext uri="{FF2B5EF4-FFF2-40B4-BE49-F238E27FC236}">
                <a16:creationId xmlns:a16="http://schemas.microsoft.com/office/drawing/2014/main" id="{68A83EE2-69F1-48C5-9B1E-8A1283256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25863" cy="5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957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241" y="1442370"/>
            <a:ext cx="10557173" cy="1091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Today we are looking at ‘friendships and fallouts’ – one of the tricky areas of growing up. Here is Matthew to explain some more</a:t>
            </a:r>
            <a:r>
              <a:rPr lang="mr-I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…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5175" y="6068456"/>
            <a:ext cx="806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E67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from page 84 to page 117, if you have a copy of ‘Go Big’.</a:t>
            </a: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EBDA48DB-74EF-7841-83D0-BBF423CCA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611" y="2841404"/>
            <a:ext cx="5401166" cy="3027027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00DEEAB9-BEDB-4748-8358-1C00C448D4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7513" y="2841404"/>
            <a:ext cx="2324100" cy="2654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CF4FBA-3AFB-6847-A75B-6417CBD93B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760" y="2881536"/>
            <a:ext cx="2247900" cy="3175000"/>
          </a:xfrm>
          <a:prstGeom prst="rect">
            <a:avLst/>
          </a:prstGeom>
        </p:spPr>
      </p:pic>
      <p:pic>
        <p:nvPicPr>
          <p:cNvPr id="8" name="Picture 2" descr="Image result for st paul's academy logo&quot;">
            <a:extLst>
              <a:ext uri="{FF2B5EF4-FFF2-40B4-BE49-F238E27FC236}">
                <a16:creationId xmlns:a16="http://schemas.microsoft.com/office/drawing/2014/main" id="{76BCC34D-3EA2-463F-88B9-6220766D4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25863" cy="5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903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FA6B5C-0E89-4A72-9073-D80FB21F5C7F}"/>
              </a:ext>
            </a:extLst>
          </p:cNvPr>
          <p:cNvSpPr txBox="1"/>
          <p:nvPr/>
        </p:nvSpPr>
        <p:spPr>
          <a:xfrm>
            <a:off x="537328" y="1262054"/>
            <a:ext cx="6630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At secondary school, you will make new friends and also still have old friends.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DC56FC-33A0-421A-A67D-1754BFFA7486}"/>
              </a:ext>
            </a:extLst>
          </p:cNvPr>
          <p:cNvSpPr txBox="1"/>
          <p:nvPr/>
        </p:nvSpPr>
        <p:spPr>
          <a:xfrm>
            <a:off x="5542961" y="5817492"/>
            <a:ext cx="618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At times, friendships can be difficult…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AD7A57-5EA2-481C-80B3-02E993746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72" y="2356629"/>
            <a:ext cx="4502617" cy="33891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BB0A07-B120-4977-A301-3E0F8771E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93077"/>
            <a:ext cx="3905250" cy="2952750"/>
          </a:xfrm>
          <a:prstGeom prst="rect">
            <a:avLst/>
          </a:prstGeom>
        </p:spPr>
      </p:pic>
      <p:pic>
        <p:nvPicPr>
          <p:cNvPr id="6" name="Picture 2" descr="Image result for st paul's academy logo&quot;">
            <a:extLst>
              <a:ext uri="{FF2B5EF4-FFF2-40B4-BE49-F238E27FC236}">
                <a16:creationId xmlns:a16="http://schemas.microsoft.com/office/drawing/2014/main" id="{0FF1DBEC-7EB3-4616-BD76-2368342C4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25863" cy="5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43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AD27C3-A974-4E6D-879A-136B960421BF}"/>
              </a:ext>
            </a:extLst>
          </p:cNvPr>
          <p:cNvSpPr txBox="1"/>
          <p:nvPr/>
        </p:nvSpPr>
        <p:spPr>
          <a:xfrm>
            <a:off x="527902" y="1308677"/>
            <a:ext cx="6411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You may have arguments and even change some friendships along the way…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41E2BC-98D7-48BA-AF2B-586F2A00215A}"/>
              </a:ext>
            </a:extLst>
          </p:cNvPr>
          <p:cNvSpPr txBox="1"/>
          <p:nvPr/>
        </p:nvSpPr>
        <p:spPr>
          <a:xfrm>
            <a:off x="4945984" y="5192282"/>
            <a:ext cx="6411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But making good impressions will help you build new relationships with others.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CE72A4-701A-479E-ABA3-9C8845341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82" y="2605192"/>
            <a:ext cx="3908937" cy="35411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64FD40-DB91-4970-BEA9-92A30601A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748" y="1964975"/>
            <a:ext cx="3857588" cy="2928049"/>
          </a:xfrm>
          <a:prstGeom prst="rect">
            <a:avLst/>
          </a:prstGeom>
        </p:spPr>
      </p:pic>
      <p:pic>
        <p:nvPicPr>
          <p:cNvPr id="6" name="Picture 2" descr="Image result for st paul's academy logo&quot;">
            <a:extLst>
              <a:ext uri="{FF2B5EF4-FFF2-40B4-BE49-F238E27FC236}">
                <a16:creationId xmlns:a16="http://schemas.microsoft.com/office/drawing/2014/main" id="{0C26C8D8-3BF9-4E09-9985-CD03374F3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25863" cy="5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961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467180-0884-4724-BA8D-124BDA66616F}"/>
              </a:ext>
            </a:extLst>
          </p:cNvPr>
          <p:cNvSpPr txBox="1"/>
          <p:nvPr/>
        </p:nvSpPr>
        <p:spPr>
          <a:xfrm>
            <a:off x="567121" y="1363118"/>
            <a:ext cx="6618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Did you know that a first impression is very hard to change?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2E6682-2ADD-462E-92EE-99C6605AB2BF}"/>
              </a:ext>
            </a:extLst>
          </p:cNvPr>
          <p:cNvSpPr/>
          <p:nvPr/>
        </p:nvSpPr>
        <p:spPr>
          <a:xfrm>
            <a:off x="567121" y="2769124"/>
            <a:ext cx="60786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therefore need to make good first impressions and be aware that people will be getting a first impression of you!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58F50D-8EA8-46F4-A890-04456131A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555" y="2290713"/>
            <a:ext cx="4153324" cy="4153324"/>
          </a:xfrm>
          <a:prstGeom prst="rect">
            <a:avLst/>
          </a:prstGeom>
        </p:spPr>
      </p:pic>
      <p:pic>
        <p:nvPicPr>
          <p:cNvPr id="6" name="Picture 2" descr="Image result for st paul's academy logo&quot;">
            <a:extLst>
              <a:ext uri="{FF2B5EF4-FFF2-40B4-BE49-F238E27FC236}">
                <a16:creationId xmlns:a16="http://schemas.microsoft.com/office/drawing/2014/main" id="{F165D206-6026-4115-9E2F-CF15B2308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25863" cy="5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271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386216-3062-4881-BADF-FF27A53F9C65}"/>
              </a:ext>
            </a:extLst>
          </p:cNvPr>
          <p:cNvSpPr/>
          <p:nvPr/>
        </p:nvSpPr>
        <p:spPr>
          <a:xfrm>
            <a:off x="523843" y="1460673"/>
            <a:ext cx="106426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Here are some top tips from Mr Burton on making a good first impression at secondary school: 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441" y="2784526"/>
            <a:ext cx="10650072" cy="339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you – people want honesty from their friends!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be afraid to make conversation.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nice – smile and look up.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 to clubs that are to do with your interests – you’ll bond with people there.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 it time – it takes time to make friendships!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force it – some things are not meant to be!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comfortable – meet people where you’ll both be comfortable and can properly chat.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your lessons – if you</a:t>
            </a:r>
            <a:r>
              <a:rPr lang="ur-PK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 sitting next to someone, use it as a chance to chat 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(BUT NOT WHEN THE TEACHER IS OR WHEN YOU ARE MEANT TO BE WORKING).</a:t>
            </a:r>
          </a:p>
        </p:txBody>
      </p:sp>
      <p:pic>
        <p:nvPicPr>
          <p:cNvPr id="6" name="Picture 2" descr="Image result for st paul's academy logo&quot;">
            <a:extLst>
              <a:ext uri="{FF2B5EF4-FFF2-40B4-BE49-F238E27FC236}">
                <a16:creationId xmlns:a16="http://schemas.microsoft.com/office/drawing/2014/main" id="{33C978DD-2C3B-4A51-8B39-70219AF12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25863" cy="5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891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A469BA-3F88-4BA2-B33F-3E6887F2E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89" y="2634137"/>
            <a:ext cx="4782131" cy="31183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1CAD2DC-57F7-4F39-8A42-88C0602E004B}"/>
              </a:ext>
            </a:extLst>
          </p:cNvPr>
          <p:cNvSpPr/>
          <p:nvPr/>
        </p:nvSpPr>
        <p:spPr>
          <a:xfrm>
            <a:off x="520867" y="1247611"/>
            <a:ext cx="97682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Friendships are important but sometimes they come and go…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AAB031-C1EE-4076-AD6F-6913A85B5751}"/>
              </a:ext>
            </a:extLst>
          </p:cNvPr>
          <p:cNvSpPr/>
          <p:nvPr/>
        </p:nvSpPr>
        <p:spPr>
          <a:xfrm>
            <a:off x="554689" y="5945974"/>
            <a:ext cx="8584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…and this is OK. Sometimes we change; sometimes others change.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551B5-2538-4729-B1DE-EEF282ADE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936" y="2634137"/>
            <a:ext cx="3960438" cy="3125640"/>
          </a:xfrm>
          <a:prstGeom prst="rect">
            <a:avLst/>
          </a:prstGeom>
        </p:spPr>
      </p:pic>
      <p:pic>
        <p:nvPicPr>
          <p:cNvPr id="6" name="Picture 2" descr="Image result for st paul's academy logo&quot;">
            <a:extLst>
              <a:ext uri="{FF2B5EF4-FFF2-40B4-BE49-F238E27FC236}">
                <a16:creationId xmlns:a16="http://schemas.microsoft.com/office/drawing/2014/main" id="{D9CE376F-7BEB-433D-A5E8-4ACE9DEDD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25863" cy="5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323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9341" y="1547956"/>
            <a:ext cx="97738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kind of friends do you want to have in secondary school? Make a list in your workbook.</a:t>
            </a:r>
          </a:p>
          <a:p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kind of friend do you want to be to other people? Make a list in your workbook.</a:t>
            </a:r>
          </a:p>
        </p:txBody>
      </p:sp>
      <p:pic>
        <p:nvPicPr>
          <p:cNvPr id="3" name="Picture 2" descr="Image result for st paul's academy logo&quot;">
            <a:extLst>
              <a:ext uri="{FF2B5EF4-FFF2-40B4-BE49-F238E27FC236}">
                <a16:creationId xmlns:a16="http://schemas.microsoft.com/office/drawing/2014/main" id="{356256E8-A45A-44B0-862C-B84A33F47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25863" cy="5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11390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717</Words>
  <Application>Microsoft Office PowerPoint</Application>
  <PresentationFormat>Widescreen</PresentationFormat>
  <Paragraphs>61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Grogan</dc:creator>
  <cp:lastModifiedBy>Alan Grogan</cp:lastModifiedBy>
  <cp:revision>1</cp:revision>
  <dcterms:created xsi:type="dcterms:W3CDTF">2020-06-12T18:28:46Z</dcterms:created>
  <dcterms:modified xsi:type="dcterms:W3CDTF">2020-06-12T18:31:23Z</dcterms:modified>
</cp:coreProperties>
</file>